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5" r:id="rId3"/>
    <p:sldId id="266" r:id="rId4"/>
    <p:sldId id="267" r:id="rId5"/>
    <p:sldId id="268" r:id="rId6"/>
    <p:sldId id="277" r:id="rId7"/>
    <p:sldId id="269" r:id="rId8"/>
    <p:sldId id="270" r:id="rId9"/>
    <p:sldId id="271" r:id="rId10"/>
    <p:sldId id="272" r:id="rId11"/>
    <p:sldId id="281" r:id="rId12"/>
    <p:sldId id="278" r:id="rId13"/>
    <p:sldId id="276" r:id="rId14"/>
    <p:sldId id="273" r:id="rId15"/>
    <p:sldId id="274" r:id="rId16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81" d="100"/>
          <a:sy n="81" d="100"/>
        </p:scale>
        <p:origin x="-15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2" d="100"/>
        <a:sy n="182" d="100"/>
      </p:scale>
      <p:origin x="0" y="-4158"/>
    </p:cViewPr>
  </p:sorterViewPr>
  <p:notesViewPr>
    <p:cSldViewPr snapToGrid="0">
      <p:cViewPr varScale="1">
        <p:scale>
          <a:sx n="81" d="100"/>
          <a:sy n="81" d="100"/>
        </p:scale>
        <p:origin x="-1998" y="-96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r">
              <a:defRPr sz="1200"/>
            </a:lvl1pPr>
          </a:lstStyle>
          <a:p>
            <a:fld id="{F3E963D6-65B4-4A1F-9644-FE3CB7EB6EA5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r">
              <a:defRPr sz="1200"/>
            </a:lvl1pPr>
          </a:lstStyle>
          <a:p>
            <a:fld id="{587B360E-897B-416E-871F-9DBE0A08B6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282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383" cy="469745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485" y="0"/>
            <a:ext cx="3078383" cy="469745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11293DB3-9A3D-460E-B7E3-C7B9AD158D9F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03263"/>
            <a:ext cx="6261100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64" tIns="46232" rIns="92464" bIns="4623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891" y="4460167"/>
            <a:ext cx="5680693" cy="4224494"/>
          </a:xfrm>
          <a:prstGeom prst="rect">
            <a:avLst/>
          </a:prstGeom>
        </p:spPr>
        <p:txBody>
          <a:bodyPr vert="horz" lIns="92464" tIns="46232" rIns="92464" bIns="4623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127"/>
            <a:ext cx="3078383" cy="469745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485" y="8917127"/>
            <a:ext cx="3078383" cy="469745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54B87E44-44E8-4820-A898-6195701416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2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4883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101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These areas are not silo’s.  We cannot be spiritually heathy unless we attend to all areas for proper balance.  </a:t>
            </a:r>
          </a:p>
          <a:p>
            <a:endParaRPr lang="en-US" dirty="0"/>
          </a:p>
          <a:p>
            <a:r>
              <a:rPr lang="en-US" dirty="0" smtClean="0"/>
              <a:t>Are you to busy serving God to spend time with God?  Praying, reading, praising, being still in His  presence?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11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0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984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Ensure message here is consistent with AC training. </a:t>
            </a:r>
          </a:p>
          <a:p>
            <a:endParaRPr lang="en-US" dirty="0"/>
          </a:p>
          <a:p>
            <a:r>
              <a:rPr lang="en-US" dirty="0" smtClean="0"/>
              <a:t>Yes, AC’s are in a role of accountability.  </a:t>
            </a:r>
          </a:p>
          <a:p>
            <a:endParaRPr lang="en-US" dirty="0"/>
          </a:p>
          <a:p>
            <a:r>
              <a:rPr lang="en-US" dirty="0" smtClean="0"/>
              <a:t>Examples:  3 on, 1 off; spiritual focus  of meetings, activities.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303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652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148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365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3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Elicit input from attendees and provide examples if needed to start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788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79450"/>
            <a:ext cx="6259513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Elicit more feedback, examples, etc. </a:t>
            </a:r>
          </a:p>
          <a:p>
            <a:endParaRPr lang="en-US" dirty="0"/>
          </a:p>
          <a:p>
            <a:r>
              <a:rPr lang="en-US" dirty="0" smtClean="0"/>
              <a:t>Burnout</a:t>
            </a:r>
          </a:p>
          <a:p>
            <a:r>
              <a:rPr lang="en-US" dirty="0" smtClean="0"/>
              <a:t>Family and friends resentful of Kairos</a:t>
            </a:r>
          </a:p>
          <a:p>
            <a:r>
              <a:rPr lang="en-US" dirty="0" smtClean="0"/>
              <a:t>Volunteer develops “proprietary” attitude</a:t>
            </a:r>
          </a:p>
          <a:p>
            <a:r>
              <a:rPr lang="en-US" dirty="0" smtClean="0"/>
              <a:t>We limit recruitment of new volunteers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131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01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You cannot do excellence if  you are out of spiritual balance.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984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87E44-44E8-4820-A898-61957014168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500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r="7013"/>
          <a:stretch/>
        </p:blipFill>
        <p:spPr>
          <a:xfrm>
            <a:off x="0" y="0"/>
            <a:ext cx="49377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0" y="1122363"/>
            <a:ext cx="657292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3602038"/>
            <a:ext cx="657292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2057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7983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3680" y="987425"/>
            <a:ext cx="477170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7983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5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246D58D-B400-4598-9B27-32696D3A3B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E8364CE-C36C-4B16-8D6C-AEA558D00B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6022468-492E-4C8B-93D6-DF931987A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500" y="1709738"/>
            <a:ext cx="888394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3500" y="4589463"/>
            <a:ext cx="888394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4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258" y="365125"/>
            <a:ext cx="887954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0399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4258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6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7173" y="365125"/>
            <a:ext cx="89154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7173" y="1711325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173" y="2535237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2811" y="1713437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32811" y="2537349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7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34" y="365125"/>
            <a:ext cx="877196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8B80FE1-29CB-4563-AF40-72DBD6096D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1909F24-CF95-4374-9E6D-B1A144BF1A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3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20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2164" y="987425"/>
            <a:ext cx="479322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420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0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C86CC-5BA4-4757-9D8E-1147AC979DD3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9DB2-8F4E-49A5-8EDC-40FCA9249E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31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2019 KPMI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Annual Conference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latin typeface="Comic Sans MS" panose="030F0702030302020204" pitchFamily="66" charset="0"/>
              </a:rPr>
              <a:t>Life </a:t>
            </a:r>
            <a:r>
              <a:rPr lang="en-US" sz="5400" dirty="0">
                <a:latin typeface="Calibri" panose="020F0502020204030204" pitchFamily="34" charset="0"/>
              </a:rPr>
              <a:t>and</a:t>
            </a:r>
            <a:r>
              <a:rPr lang="en-US" sz="5400" dirty="0">
                <a:latin typeface="Comic Sans MS" panose="030F0702030302020204" pitchFamily="66" charset="0"/>
              </a:rPr>
              <a:t> Spiritual </a:t>
            </a:r>
            <a:r>
              <a:rPr lang="en-US" sz="5400" dirty="0" smtClean="0">
                <a:latin typeface="Comic Sans MS" panose="030F0702030302020204" pitchFamily="66" charset="0"/>
              </a:rPr>
              <a:t>Balance</a:t>
            </a:r>
            <a:endParaRPr lang="en-US" sz="5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09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51EA36-0CD7-412F-AC88-5CDB78DE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Life and Spiritual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59629F-FE92-49CB-84EB-32AA48AAF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9562" y="1825624"/>
            <a:ext cx="8804238" cy="466725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dirty="0"/>
              <a:t>Getting “RE-balanced”  </a:t>
            </a:r>
          </a:p>
          <a:p>
            <a:pPr marL="914400" lvl="2" indent="0">
              <a:buNone/>
            </a:pPr>
            <a:endParaRPr lang="en-US" dirty="0"/>
          </a:p>
          <a:p>
            <a:pPr marL="1428750" lvl="2" indent="-514350">
              <a:buAutoNum type="arabicPeriod"/>
            </a:pPr>
            <a:r>
              <a:rPr lang="en-US" sz="2800" dirty="0"/>
              <a:t>Take inventory :</a:t>
            </a:r>
          </a:p>
          <a:p>
            <a:pPr marL="1371600" lvl="3" indent="0">
              <a:buNone/>
            </a:pPr>
            <a:r>
              <a:rPr lang="en-US" sz="2400" dirty="0"/>
              <a:t>a.  </a:t>
            </a:r>
            <a:r>
              <a:rPr lang="en-US" sz="2400" u="sng" dirty="0"/>
              <a:t>Family relationships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US" sz="2400" dirty="0" smtClean="0"/>
              <a:t>When’s the last </a:t>
            </a:r>
            <a:r>
              <a:rPr lang="en-US" sz="2400" dirty="0"/>
              <a:t>time you took </a:t>
            </a:r>
            <a:r>
              <a:rPr lang="en-US" sz="2400" dirty="0" smtClean="0"/>
              <a:t>your spouse </a:t>
            </a:r>
            <a:r>
              <a:rPr lang="en-US" sz="2400" dirty="0"/>
              <a:t>to </a:t>
            </a:r>
            <a:r>
              <a:rPr lang="en-US" sz="2400" dirty="0" smtClean="0"/>
              <a:t>dinner/movie?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US" sz="2400" dirty="0" smtClean="0"/>
              <a:t>Are </a:t>
            </a:r>
            <a:r>
              <a:rPr lang="en-US" sz="2400" dirty="0"/>
              <a:t>your kids mad at you?</a:t>
            </a:r>
          </a:p>
          <a:p>
            <a:pPr marL="1371600" lvl="3" indent="0">
              <a:buNone/>
            </a:pPr>
            <a:r>
              <a:rPr lang="en-US" sz="2400" dirty="0"/>
              <a:t>b.  </a:t>
            </a:r>
            <a:r>
              <a:rPr lang="en-US" sz="2400" u="sng" dirty="0"/>
              <a:t>Friends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US" sz="2400" dirty="0" smtClean="0"/>
              <a:t>Are </a:t>
            </a:r>
            <a:r>
              <a:rPr lang="en-US" sz="2400" dirty="0"/>
              <a:t>you as close to your friends as you used to </a:t>
            </a:r>
            <a:r>
              <a:rPr lang="en-US" sz="2400" dirty="0" smtClean="0"/>
              <a:t>be?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US" sz="2400" dirty="0" smtClean="0"/>
              <a:t>Do </a:t>
            </a:r>
            <a:r>
              <a:rPr lang="en-US" sz="2400" dirty="0"/>
              <a:t>you have any non-Kairos friends?</a:t>
            </a:r>
          </a:p>
          <a:p>
            <a:pPr marL="1371600" indent="0">
              <a:spcBef>
                <a:spcPts val="50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.  </a:t>
            </a:r>
            <a:r>
              <a:rPr lang="en-US" sz="2400" u="sng" dirty="0">
                <a:solidFill>
                  <a:srgbClr val="000000"/>
                </a:solidFill>
                <a:latin typeface="Calibri" panose="020F0502020204030204" pitchFamily="34" charset="0"/>
              </a:rPr>
              <a:t>Church</a:t>
            </a:r>
            <a:endParaRPr lang="en-US" sz="2400" dirty="0"/>
          </a:p>
          <a:p>
            <a:pPr marL="2171700" indent="-342900"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Are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you involved in any non-Kairos ministries?</a:t>
            </a:r>
            <a:endParaRPr lang="en-US" sz="2400" dirty="0"/>
          </a:p>
          <a:p>
            <a:pPr marL="1371600" lvl="3" indent="0">
              <a:buNone/>
            </a:pPr>
            <a:endParaRPr lang="en-US" sz="2400" dirty="0"/>
          </a:p>
          <a:p>
            <a:pPr marL="1371600" lvl="3" indent="0">
              <a:buNone/>
            </a:pPr>
            <a:endParaRPr lang="en-US" sz="2600" dirty="0"/>
          </a:p>
          <a:p>
            <a:pPr marL="1371600" lvl="3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11051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51EA36-0CD7-412F-AC88-5CDB78DE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Life and Spiritual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59629F-FE92-49CB-84EB-32AA48AAF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9562" y="1825624"/>
            <a:ext cx="8804238" cy="46672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Getting “RE-balanced”  </a:t>
            </a:r>
          </a:p>
          <a:p>
            <a:pPr marL="914400" lvl="2" indent="0">
              <a:buNone/>
            </a:pPr>
            <a:endParaRPr lang="en-US" dirty="0"/>
          </a:p>
          <a:p>
            <a:pPr marL="1428750" lvl="2" indent="-514350">
              <a:buAutoNum type="arabicPeriod"/>
            </a:pPr>
            <a:r>
              <a:rPr lang="en-US" sz="2800" dirty="0"/>
              <a:t>Take inventory : (cont.)</a:t>
            </a:r>
          </a:p>
          <a:p>
            <a:pPr marL="1371600" lvl="3" indent="0">
              <a:buNone/>
            </a:pPr>
            <a:r>
              <a:rPr lang="en-US" sz="2400" dirty="0"/>
              <a:t>d.  </a:t>
            </a:r>
            <a:r>
              <a:rPr lang="en-US" sz="2400" u="sng" dirty="0"/>
              <a:t>Work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US" sz="2400" dirty="0"/>
              <a:t>Doing “enough to get by”?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US" sz="2400" dirty="0"/>
              <a:t>Is your boss happy with you?</a:t>
            </a:r>
          </a:p>
          <a:p>
            <a:pPr marL="1371600" lvl="3" indent="0">
              <a:buNone/>
            </a:pPr>
            <a:r>
              <a:rPr lang="en-US" sz="2400" dirty="0"/>
              <a:t>e.  </a:t>
            </a:r>
            <a:r>
              <a:rPr lang="en-US" sz="2400" u="sng" dirty="0"/>
              <a:t>Health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US" sz="2400" dirty="0"/>
              <a:t>Do you take time to exercise, rest, eat healthy?</a:t>
            </a:r>
          </a:p>
          <a:p>
            <a:pPr marL="1371600" lvl="3" indent="0">
              <a:buNone/>
            </a:pPr>
            <a:r>
              <a:rPr lang="en-US" sz="2400" dirty="0"/>
              <a:t>f.   </a:t>
            </a:r>
            <a:r>
              <a:rPr lang="en-US" sz="2400" u="sng" dirty="0"/>
              <a:t>Spiritual health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US" sz="2400" dirty="0" smtClean="0"/>
              <a:t>Are you too busy “serving God” to spend time with and worship God?</a:t>
            </a:r>
            <a:endParaRPr lang="en-US" sz="2400" dirty="0"/>
          </a:p>
          <a:p>
            <a:pPr marL="1371600" lvl="3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04976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Life and Spiritual Balance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690688"/>
            <a:ext cx="8804238" cy="48021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Getting “RE-balanced</a:t>
            </a:r>
            <a:r>
              <a:rPr lang="en-US" sz="4000" dirty="0"/>
              <a:t>”</a:t>
            </a:r>
          </a:p>
          <a:p>
            <a:pPr marL="0" indent="0">
              <a:buNone/>
            </a:pPr>
            <a:r>
              <a:rPr lang="en-US" sz="3200" i="1" dirty="0"/>
              <a:t>	2. </a:t>
            </a:r>
            <a:r>
              <a:rPr lang="en-US" sz="3200" dirty="0"/>
              <a:t>Consult your Accountability Group</a:t>
            </a:r>
          </a:p>
          <a:p>
            <a:pPr marL="0" indent="0">
              <a:buNone/>
            </a:pPr>
            <a:r>
              <a:rPr lang="en-US" sz="3200" i="1" dirty="0"/>
              <a:t>	</a:t>
            </a:r>
            <a:r>
              <a:rPr lang="en-US" sz="3200" dirty="0" smtClean="0"/>
              <a:t>a</a:t>
            </a:r>
            <a:r>
              <a:rPr lang="en-US" sz="3200" i="1" dirty="0" smtClean="0"/>
              <a:t>. </a:t>
            </a:r>
            <a:r>
              <a:rPr lang="en-US" sz="3200" dirty="0" smtClean="0"/>
              <a:t>Are </a:t>
            </a:r>
            <a:r>
              <a:rPr lang="en-US" sz="3200" dirty="0"/>
              <a:t>you participating in a group that will </a:t>
            </a:r>
            <a:r>
              <a:rPr lang="en-US" sz="3200" dirty="0" smtClean="0"/>
              <a:t>			speak </a:t>
            </a:r>
            <a:r>
              <a:rPr lang="en-US" sz="3200" dirty="0"/>
              <a:t>the </a:t>
            </a:r>
            <a:r>
              <a:rPr lang="en-US" sz="3200" dirty="0" smtClean="0"/>
              <a:t>truth </a:t>
            </a:r>
            <a:r>
              <a:rPr lang="en-US" sz="3200" dirty="0"/>
              <a:t>to you in love? 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i="1" dirty="0"/>
              <a:t>	</a:t>
            </a:r>
            <a:r>
              <a:rPr lang="en-US" sz="3200" i="1" dirty="0" smtClean="0"/>
              <a:t>	</a:t>
            </a:r>
            <a:r>
              <a:rPr lang="en-US" i="1" dirty="0" smtClean="0"/>
              <a:t>(</a:t>
            </a:r>
            <a:r>
              <a:rPr lang="en-US" i="1" dirty="0"/>
              <a:t>Even when </a:t>
            </a:r>
            <a:r>
              <a:rPr lang="en-US" i="1" dirty="0" smtClean="0"/>
              <a:t>you </a:t>
            </a:r>
            <a:r>
              <a:rPr lang="en-US" i="1" dirty="0"/>
              <a:t>don’t want to hear it</a:t>
            </a:r>
            <a:r>
              <a:rPr lang="en-US" i="1" dirty="0" smtClean="0"/>
              <a:t>?)</a:t>
            </a:r>
          </a:p>
          <a:p>
            <a:pPr marL="0" indent="0">
              <a:buNone/>
            </a:pPr>
            <a:r>
              <a:rPr lang="en-US" sz="3200" i="1" dirty="0"/>
              <a:t>	</a:t>
            </a:r>
            <a:r>
              <a:rPr lang="en-US" sz="3200" dirty="0" smtClean="0"/>
              <a:t>b. You’re </a:t>
            </a:r>
            <a:r>
              <a:rPr lang="en-US" sz="3200" dirty="0"/>
              <a:t>not trying to do this all by yourself, </a:t>
            </a:r>
            <a:r>
              <a:rPr lang="en-US" sz="3200" dirty="0" smtClean="0"/>
              <a:t>		are </a:t>
            </a:r>
            <a:r>
              <a:rPr lang="en-US" sz="3200" dirty="0"/>
              <a:t>you</a:t>
            </a:r>
            <a:r>
              <a:rPr lang="en-US" sz="3200" dirty="0" smtClean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7430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51EA36-0CD7-412F-AC88-5CDB78DE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Life and Spiritual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59629F-FE92-49CB-84EB-32AA48AAF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Getting “RE-balanced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marL="0" indent="0" algn="ctr">
              <a:buNone/>
            </a:pPr>
            <a:r>
              <a:rPr lang="en-US" sz="3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. Take some time: (to rebuild/repair)</a:t>
            </a:r>
          </a:p>
          <a:p>
            <a:pPr lvl="6">
              <a:buFont typeface="Wingdings" panose="05000000000000000000" pitchFamily="2" charset="2"/>
              <a:buChar char="Ø"/>
            </a:pPr>
            <a:r>
              <a:rPr lang="en-US" sz="2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for self</a:t>
            </a:r>
          </a:p>
          <a:p>
            <a:pPr lvl="6">
              <a:buFont typeface="Wingdings" panose="05000000000000000000" pitchFamily="2" charset="2"/>
              <a:buChar char="Ø"/>
            </a:pPr>
            <a:r>
              <a:rPr lang="en-US" sz="3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for family</a:t>
            </a:r>
          </a:p>
          <a:p>
            <a:pPr lvl="6">
              <a:buFont typeface="Wingdings" panose="05000000000000000000" pitchFamily="2" charset="2"/>
              <a:buChar char="Ø"/>
            </a:pPr>
            <a:r>
              <a:rPr lang="en-US" sz="3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for friends</a:t>
            </a:r>
          </a:p>
          <a:p>
            <a:pPr lvl="6">
              <a:buFont typeface="Wingdings" panose="05000000000000000000" pitchFamily="2" charset="2"/>
              <a:buChar char="Ø"/>
            </a:pPr>
            <a:r>
              <a:rPr lang="en-US" sz="3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for God*</a:t>
            </a:r>
          </a:p>
          <a:p>
            <a:pPr marL="0" indent="0">
              <a:buNone/>
            </a:pPr>
            <a:r>
              <a:rPr lang="en-US" sz="3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*“</a:t>
            </a:r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Remember the sabbath day and keep it Holy!”</a:t>
            </a:r>
          </a:p>
          <a:p>
            <a:pPr marL="0" indent="0">
              <a:buNone/>
            </a:pPr>
            <a:endParaRPr lang="en-US" sz="3200" i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3200" i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36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51EA36-0CD7-412F-AC88-5CDB78DE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Life and Spiritual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59629F-FE92-49CB-84EB-32AA48AAF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US" sz="4000" dirty="0"/>
          </a:p>
          <a:p>
            <a:pPr marL="457200" lvl="1" indent="0" algn="ctr">
              <a:buNone/>
            </a:pPr>
            <a:r>
              <a:rPr lang="en-US" sz="4000" dirty="0" smtClean="0"/>
              <a:t>Advisory </a:t>
            </a:r>
            <a:r>
              <a:rPr lang="en-US" sz="4000" dirty="0"/>
              <a:t>Council function as accountability </a:t>
            </a:r>
            <a:r>
              <a:rPr lang="en-US" sz="4000" dirty="0" smtClean="0"/>
              <a:t>group.</a:t>
            </a:r>
            <a:endParaRPr lang="en-US" sz="4000" dirty="0"/>
          </a:p>
          <a:p>
            <a:pPr marL="914400" lvl="2" indent="0">
              <a:buNone/>
            </a:pPr>
            <a:endParaRPr lang="en-US" sz="28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800" dirty="0" smtClean="0"/>
              <a:t>How should the Advisory </a:t>
            </a:r>
            <a:r>
              <a:rPr lang="en-US" sz="2800" dirty="0"/>
              <a:t>Council </a:t>
            </a:r>
            <a:r>
              <a:rPr lang="en-US" sz="2800" dirty="0" smtClean="0"/>
              <a:t>operate to assist in spiritual balance?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800" dirty="0" smtClean="0"/>
              <a:t>How should Weekend Leader operate to assist in spiritual balance?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0345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51EA36-0CD7-412F-AC88-5CDB78DE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Life and Spiritual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59629F-FE92-49CB-84EB-32AA48AAF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4615" y="1430216"/>
            <a:ext cx="9519139" cy="519332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/>
              <a:t>Lord God, thank you that you are the source of the air </a:t>
            </a:r>
            <a:r>
              <a:rPr lang="en-US" sz="3600" dirty="0" smtClean="0"/>
              <a:t>we </a:t>
            </a:r>
            <a:r>
              <a:rPr lang="en-US" sz="3600" dirty="0"/>
              <a:t>breath and the director of </a:t>
            </a:r>
            <a:r>
              <a:rPr lang="en-US" sz="3600" dirty="0" smtClean="0"/>
              <a:t>our </a:t>
            </a:r>
            <a:r>
              <a:rPr lang="en-US" sz="3600" dirty="0"/>
              <a:t>path.  Thank you for balance in every area of </a:t>
            </a:r>
            <a:r>
              <a:rPr lang="en-US" sz="3600" dirty="0" smtClean="0"/>
              <a:t>our lives, </a:t>
            </a:r>
            <a:r>
              <a:rPr lang="en-US" sz="3600" dirty="0"/>
              <a:t>even in those areas that seem off </a:t>
            </a:r>
            <a:r>
              <a:rPr lang="en-US" sz="3600" dirty="0" smtClean="0"/>
              <a:t>balance, </a:t>
            </a:r>
            <a:r>
              <a:rPr lang="en-US" sz="3600" dirty="0"/>
              <a:t>because you are working in </a:t>
            </a:r>
            <a:r>
              <a:rPr lang="en-US" sz="3600" dirty="0" smtClean="0"/>
              <a:t>us </a:t>
            </a:r>
            <a:r>
              <a:rPr lang="en-US" sz="3600" dirty="0"/>
              <a:t>there.  You are in control, not me</a:t>
            </a:r>
            <a:r>
              <a:rPr lang="en-US" sz="3600" dirty="0" smtClean="0"/>
              <a:t>, or any of us, </a:t>
            </a:r>
            <a:r>
              <a:rPr lang="en-US" sz="3600" dirty="0"/>
              <a:t>and you are the center of the scale that balances </a:t>
            </a:r>
            <a:r>
              <a:rPr lang="en-US" sz="3600" dirty="0" smtClean="0"/>
              <a:t>us </a:t>
            </a:r>
            <a:r>
              <a:rPr lang="en-US" sz="3600" dirty="0"/>
              <a:t>spiritually, physically, emotionally, and </a:t>
            </a:r>
            <a:r>
              <a:rPr lang="en-US" sz="3600" dirty="0" smtClean="0"/>
              <a:t>in every  </a:t>
            </a:r>
            <a:r>
              <a:rPr lang="en-US" sz="3600" dirty="0"/>
              <a:t>other area, including Kairos, and </a:t>
            </a:r>
            <a:r>
              <a:rPr lang="en-US" sz="3600" dirty="0" smtClean="0"/>
              <a:t>we give you thanks and praise in the name of Jesus.  Amen.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8908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BA4E2C-394D-4965-93AA-4879C802E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7760" y="1122363"/>
            <a:ext cx="6572922" cy="1175360"/>
          </a:xfrm>
        </p:spPr>
        <p:txBody>
          <a:bodyPr/>
          <a:lstStyle/>
          <a:p>
            <a:r>
              <a:rPr lang="en-US" dirty="0"/>
              <a:t>Opening Devotional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206681D-C5FB-4130-B39F-9246B01E7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7760" y="2356338"/>
            <a:ext cx="6572922" cy="3516924"/>
          </a:xfrm>
        </p:spPr>
        <p:txBody>
          <a:bodyPr>
            <a:normAutofit/>
          </a:bodyPr>
          <a:lstStyle/>
          <a:p>
            <a:r>
              <a:rPr lang="en-US" sz="4800" dirty="0"/>
              <a:t>“All In”</a:t>
            </a:r>
          </a:p>
          <a:p>
            <a:r>
              <a:rPr lang="en-US" sz="3200" i="1" dirty="0" smtClean="0"/>
              <a:t>“And whatever you do , in word or deed, do everything in the name of the Lord Jesus, giving thanks to God the Father through Him.”</a:t>
            </a:r>
          </a:p>
          <a:p>
            <a:pPr algn="r"/>
            <a:r>
              <a:rPr lang="en-US" sz="3200" dirty="0" smtClean="0"/>
              <a:t>Colossians 3:17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8823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51EA36-0CD7-412F-AC88-5CDB78DE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Life and Spiritual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59629F-FE92-49CB-84EB-32AA48AAF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Our </a:t>
            </a:r>
            <a:r>
              <a:rPr lang="en-US" sz="3200" dirty="0"/>
              <a:t>Premise:  Over-commitment or over-involvement in any area of life, including Kairos,  leads to unhealthy consequences for us and for the Kairos ministry. </a:t>
            </a:r>
          </a:p>
          <a:p>
            <a:r>
              <a:rPr lang="en-US" sz="3200" dirty="0" smtClean="0"/>
              <a:t>For </a:t>
            </a:r>
            <a:r>
              <a:rPr lang="en-US" sz="3200" dirty="0"/>
              <a:t>volunteers serving in Kairos Prison Ministry it </a:t>
            </a:r>
            <a:r>
              <a:rPr lang="en-US" sz="3200" dirty="0" smtClean="0"/>
              <a:t>is </a:t>
            </a:r>
            <a:r>
              <a:rPr lang="en-US" sz="3200" dirty="0"/>
              <a:t>absolutely essential that their lives be </a:t>
            </a:r>
            <a:r>
              <a:rPr lang="en-US" sz="3200" i="1" u="sng" dirty="0"/>
              <a:t>Spiritually Healthy and Balanced</a:t>
            </a:r>
            <a:r>
              <a:rPr lang="en-US" sz="3200" i="1" u="sng" dirty="0" smtClean="0"/>
              <a:t>.</a:t>
            </a:r>
          </a:p>
          <a:p>
            <a:r>
              <a:rPr lang="en-US" sz="3200" dirty="0" smtClean="0"/>
              <a:t>Jesus is our example.  “</a:t>
            </a:r>
            <a:r>
              <a:rPr lang="en-US" sz="3200" i="1" dirty="0" smtClean="0"/>
              <a:t>He matured, growing up in both body and spirit, blessed by both God and people.”                                     </a:t>
            </a:r>
            <a:r>
              <a:rPr lang="en-US" sz="3200" dirty="0" smtClean="0"/>
              <a:t>Luke 2:52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3544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51EA36-0CD7-412F-AC88-5CDB78DE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Life and Spiritual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59629F-FE92-49CB-84EB-32AA48AAF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9562" y="1825625"/>
            <a:ext cx="9203414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/>
              <a:t>What does </a:t>
            </a:r>
            <a:r>
              <a:rPr lang="en-US" sz="3600" i="1" dirty="0"/>
              <a:t>“out of balance” </a:t>
            </a:r>
            <a:r>
              <a:rPr lang="en-US" sz="3600" dirty="0"/>
              <a:t>look like?</a:t>
            </a:r>
          </a:p>
          <a:p>
            <a:pPr lvl="1"/>
            <a:r>
              <a:rPr lang="en-US" sz="3000" i="1" dirty="0" smtClean="0"/>
              <a:t>“</a:t>
            </a:r>
            <a:r>
              <a:rPr lang="en-US" sz="3000" i="1" dirty="0"/>
              <a:t>One aspect of life over-emphasized to the detriment of any other”</a:t>
            </a:r>
          </a:p>
          <a:p>
            <a:pPr lvl="1"/>
            <a:r>
              <a:rPr lang="en-US" dirty="0"/>
              <a:t>Examples:</a:t>
            </a:r>
          </a:p>
          <a:p>
            <a:pPr lvl="2"/>
            <a:r>
              <a:rPr lang="en-US" sz="2400" dirty="0"/>
              <a:t>Work</a:t>
            </a:r>
          </a:p>
          <a:p>
            <a:pPr lvl="2"/>
            <a:r>
              <a:rPr lang="en-US" sz="2400" dirty="0"/>
              <a:t>Church</a:t>
            </a:r>
          </a:p>
          <a:p>
            <a:pPr lvl="2"/>
            <a:r>
              <a:rPr lang="en-US" sz="2400" dirty="0"/>
              <a:t>Physical health</a:t>
            </a:r>
          </a:p>
          <a:p>
            <a:pPr lvl="2"/>
            <a:r>
              <a:rPr lang="en-US" sz="2400" dirty="0"/>
              <a:t>Family</a:t>
            </a:r>
          </a:p>
          <a:p>
            <a:pPr lvl="2"/>
            <a:r>
              <a:rPr lang="en-US" sz="2400" dirty="0"/>
              <a:t>Friends</a:t>
            </a:r>
          </a:p>
          <a:p>
            <a:pPr lvl="2"/>
            <a:r>
              <a:rPr lang="en-US" sz="2400" dirty="0" smtClean="0"/>
              <a:t>Kairos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715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51EA36-0CD7-412F-AC88-5CDB78DE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Life and Spiritual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59629F-FE92-49CB-84EB-32AA48AAF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800" dirty="0" smtClean="0"/>
              <a:t>When </a:t>
            </a:r>
            <a:r>
              <a:rPr lang="en-US" sz="4800" dirty="0"/>
              <a:t>can Kairos become the </a:t>
            </a:r>
          </a:p>
          <a:p>
            <a:pPr marL="0" indent="0" algn="ctr">
              <a:buNone/>
            </a:pPr>
            <a:r>
              <a:rPr lang="en-US" sz="4800" i="1" dirty="0"/>
              <a:t>“Good thing gone bad”?</a:t>
            </a:r>
          </a:p>
          <a:p>
            <a:pPr lvl="1"/>
            <a:endParaRPr lang="en-US" i="1" dirty="0"/>
          </a:p>
          <a:p>
            <a:pPr marL="457200" lvl="1" indent="0">
              <a:buNone/>
            </a:pPr>
            <a:endParaRPr lang="en-US" i="1" dirty="0"/>
          </a:p>
          <a:p>
            <a:pPr lvl="1"/>
            <a:endParaRPr 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125419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Life and Spiritual Balance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800" dirty="0"/>
              <a:t>What are the potential outcomes that result from over-commitment to Kairos? </a:t>
            </a:r>
          </a:p>
          <a:p>
            <a:pPr marL="0" indent="0">
              <a:buNone/>
            </a:pPr>
            <a:endParaRPr lang="en-US" sz="4000" i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82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51EA36-0CD7-412F-AC88-5CDB78DE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Life and Spiritual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59629F-FE92-49CB-84EB-32AA48AAF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dirty="0"/>
              <a:t>What “ALL IN” does not mean: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“If a little Kairos is good, a lot is better!”</a:t>
            </a:r>
          </a:p>
          <a:p>
            <a:pPr lvl="1"/>
            <a:r>
              <a:rPr lang="en-US" sz="2800" dirty="0"/>
              <a:t>“How about 8 or 9 on and 1 off”?</a:t>
            </a:r>
          </a:p>
          <a:p>
            <a:pPr lvl="1"/>
            <a:r>
              <a:rPr lang="en-US" sz="2800" dirty="0"/>
              <a:t>If there is ever a conflict with Kairos schedule and family commitments, church obligations, work responsibilities, or time with friends,-------Kairos Always Wins! </a:t>
            </a:r>
          </a:p>
          <a:p>
            <a:pPr lvl="1"/>
            <a:r>
              <a:rPr lang="en-US" sz="2800" dirty="0"/>
              <a:t>Whenever you are with other people (individually or in a group) start talking about Kairos! (they’ll love it!)</a:t>
            </a:r>
          </a:p>
        </p:txBody>
      </p:sp>
    </p:spTree>
    <p:extLst>
      <p:ext uri="{BB962C8B-B14F-4D97-AF65-F5344CB8AC3E}">
        <p14:creationId xmlns:p14="http://schemas.microsoft.com/office/powerpoint/2010/main" val="426141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51EA36-0CD7-412F-AC88-5CDB78DE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Life and Spiritual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59629F-FE92-49CB-84EB-32AA48AAF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dirty="0"/>
              <a:t>What “ALL IN” does mean:</a:t>
            </a:r>
          </a:p>
          <a:p>
            <a:pPr lvl="1"/>
            <a:r>
              <a:rPr lang="en-US" sz="2800" dirty="0"/>
              <a:t>“Wherever you go, there you are!”</a:t>
            </a:r>
          </a:p>
          <a:p>
            <a:pPr lvl="2"/>
            <a:r>
              <a:rPr lang="en-US" sz="2200" dirty="0"/>
              <a:t>Be totally committed to whatever you are involved in at the time</a:t>
            </a:r>
          </a:p>
          <a:p>
            <a:pPr lvl="1"/>
            <a:r>
              <a:rPr lang="en-US" sz="2800" dirty="0" smtClean="0"/>
              <a:t>Being </a:t>
            </a:r>
            <a:r>
              <a:rPr lang="en-US" sz="2800" dirty="0"/>
              <a:t>able to say “no” to good things so that you have the ability to say “yes” to God’s best for you and for others. </a:t>
            </a:r>
          </a:p>
          <a:p>
            <a:pPr lvl="1"/>
            <a:r>
              <a:rPr lang="en-US" sz="2800" dirty="0"/>
              <a:t>Looking to God and not people to set your priorities. </a:t>
            </a:r>
          </a:p>
          <a:p>
            <a:pPr lvl="1"/>
            <a:r>
              <a:rPr lang="en-US" sz="2800" dirty="0"/>
              <a:t>Stewarding all the time, gifts, talents, and abilities that God has given each of us to be “all in” for Him. </a:t>
            </a:r>
          </a:p>
          <a:p>
            <a:pPr lvl="1"/>
            <a:r>
              <a:rPr lang="en-US" sz="2800" dirty="0"/>
              <a:t>Understanding God created us body, mind and spirit—all in for Him. </a:t>
            </a:r>
          </a:p>
        </p:txBody>
      </p:sp>
    </p:spTree>
    <p:extLst>
      <p:ext uri="{BB962C8B-B14F-4D97-AF65-F5344CB8AC3E}">
        <p14:creationId xmlns:p14="http://schemas.microsoft.com/office/powerpoint/2010/main" val="335236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51EA36-0CD7-412F-AC88-5CDB78DE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Life and Spiritual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59629F-FE92-49CB-84EB-32AA48AAF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How do </a:t>
            </a:r>
            <a:r>
              <a:rPr lang="en-US" sz="3600" dirty="0" smtClean="0"/>
              <a:t>we, </a:t>
            </a:r>
            <a:r>
              <a:rPr lang="en-US" sz="3600" dirty="0"/>
              <a:t>so </a:t>
            </a:r>
            <a:r>
              <a:rPr lang="en-US" sz="3600" dirty="0" smtClean="0"/>
              <a:t>easily, </a:t>
            </a:r>
            <a:r>
              <a:rPr lang="en-US" sz="3600" dirty="0"/>
              <a:t>fall into this trap?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sz="2800" dirty="0"/>
              <a:t>We tend to do what we get rewarded for (praise, etc.). </a:t>
            </a:r>
          </a:p>
          <a:p>
            <a:pPr lvl="1"/>
            <a:r>
              <a:rPr lang="en-US" sz="2800" dirty="0"/>
              <a:t>Genuine desire to serve God through serving in Kairos.</a:t>
            </a:r>
          </a:p>
          <a:p>
            <a:pPr lvl="1"/>
            <a:r>
              <a:rPr lang="en-US" sz="2800" dirty="0"/>
              <a:t>Not wanting to </a:t>
            </a:r>
            <a:r>
              <a:rPr lang="en-US" sz="2800" i="1" dirty="0"/>
              <a:t>“let the team down”.</a:t>
            </a:r>
          </a:p>
          <a:p>
            <a:pPr lvl="1"/>
            <a:r>
              <a:rPr lang="en-US" sz="2800" i="1" dirty="0"/>
              <a:t>“Jim’s the next WL and I promised him I’d be on his team.”</a:t>
            </a:r>
          </a:p>
          <a:p>
            <a:pPr lvl="1"/>
            <a:r>
              <a:rPr lang="en-US" sz="2800" i="1" dirty="0"/>
              <a:t>“I’ve been recruiting this guy and he finally said ‘yes,’ so…..”</a:t>
            </a:r>
          </a:p>
        </p:txBody>
      </p:sp>
    </p:spTree>
    <p:extLst>
      <p:ext uri="{BB962C8B-B14F-4D97-AF65-F5344CB8AC3E}">
        <p14:creationId xmlns:p14="http://schemas.microsoft.com/office/powerpoint/2010/main" val="179305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940</Words>
  <Application>Microsoft Office PowerPoint</Application>
  <PresentationFormat>Custom</PresentationFormat>
  <Paragraphs>128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2019 KPMI Annual Conference</vt:lpstr>
      <vt:lpstr>Opening Devotional</vt:lpstr>
      <vt:lpstr>Life and Spiritual Balance</vt:lpstr>
      <vt:lpstr>Life and Spiritual Balance</vt:lpstr>
      <vt:lpstr>Life and Spiritual Balance</vt:lpstr>
      <vt:lpstr>Life and Spiritual Balance</vt:lpstr>
      <vt:lpstr>Life and Spiritual Balance</vt:lpstr>
      <vt:lpstr>Life and Spiritual Balance</vt:lpstr>
      <vt:lpstr>Life and Spiritual Balance</vt:lpstr>
      <vt:lpstr>Life and Spiritual Balance</vt:lpstr>
      <vt:lpstr>Life and Spiritual Balance</vt:lpstr>
      <vt:lpstr>Life and Spiritual Balance</vt:lpstr>
      <vt:lpstr>Life and Spiritual Balance</vt:lpstr>
      <vt:lpstr>Life and Spiritual Balance</vt:lpstr>
      <vt:lpstr>Life and Spiritual Balance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Merritts Gatto</dc:creator>
  <cp:lastModifiedBy>Kevin Resnover</cp:lastModifiedBy>
  <cp:revision>48</cp:revision>
  <cp:lastPrinted>2019-07-02T22:47:22Z</cp:lastPrinted>
  <dcterms:created xsi:type="dcterms:W3CDTF">2019-03-19T16:10:14Z</dcterms:created>
  <dcterms:modified xsi:type="dcterms:W3CDTF">2019-07-02T22:48:38Z</dcterms:modified>
</cp:coreProperties>
</file>